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18" r:id="rId5"/>
    <p:sldId id="317" r:id="rId6"/>
    <p:sldId id="319" r:id="rId7"/>
    <p:sldId id="320" r:id="rId8"/>
    <p:sldId id="321" r:id="rId9"/>
    <p:sldId id="323" r:id="rId10"/>
    <p:sldId id="324" r:id="rId11"/>
    <p:sldId id="325" r:id="rId12"/>
    <p:sldId id="326" r:id="rId13"/>
    <p:sldId id="33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isse Ede" initials="C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6A5"/>
    <a:srgbClr val="443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84245" autoAdjust="0"/>
  </p:normalViewPr>
  <p:slideViewPr>
    <p:cSldViewPr>
      <p:cViewPr>
        <p:scale>
          <a:sx n="112" d="100"/>
          <a:sy n="112" d="100"/>
        </p:scale>
        <p:origin x="78" y="7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78" y="-7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0B28-6BAD-4025-9B30-36696493777A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D94D-D124-4BC7-8254-DD29650C0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823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8BC1-6939-478C-8B31-0ED5AF50AF52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102AE-2193-45C8-B266-1E70E49999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18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12160" y="0"/>
            <a:ext cx="3131840" cy="18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251520" y="-20537"/>
            <a:ext cx="5832648" cy="41044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20537"/>
            <a:ext cx="5832648" cy="3168351"/>
          </a:xfrm>
          <a:prstGeom prst="rect">
            <a:avLst/>
          </a:prstGeom>
          <a:noFill/>
        </p:spPr>
        <p:txBody>
          <a:bodyPr wrap="square" lIns="180000" tIns="108000" rIns="180000" anchor="b" anchorCtr="0"/>
          <a:lstStyle>
            <a:lvl1pPr algn="l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69469"/>
            <a:ext cx="5400600" cy="1314450"/>
          </a:xfrm>
        </p:spPr>
        <p:txBody>
          <a:bodyPr wrap="square" anchor="b" anchorCtr="0">
            <a:normAutofit/>
          </a:bodyPr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228185" y="1717328"/>
            <a:ext cx="2664296" cy="236659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 b="1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Uniting </a:t>
            </a:r>
            <a:r>
              <a:rPr lang="en-US" dirty="0" err="1" smtClean="0"/>
              <a:t>AgeWell</a:t>
            </a:r>
            <a:r>
              <a:rPr lang="en-US" dirty="0" smtClean="0"/>
              <a:t> </a:t>
            </a:r>
            <a:r>
              <a:rPr lang="en-US" dirty="0" err="1" smtClean="0"/>
              <a:t>xxxx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28185" y="1059582"/>
            <a:ext cx="2664296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410517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7815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3944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59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3944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3944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7815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42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574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7395"/>
            <a:ext cx="4040188" cy="296346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987574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467395"/>
            <a:ext cx="4041775" cy="296346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9/10/2018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78159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79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208912" cy="85725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77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9D083E-BD26-4736-A843-50FBDFBC4443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80CC6E-A7F4-4C4F-AF93-F58F31EBD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59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_U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67544" y="19548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19548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Uniting </a:t>
            </a:r>
            <a:r>
              <a:rPr lang="en-AU" sz="36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AgeWell</a:t>
            </a:r>
            <a:endParaRPr lang="en-A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67544" y="987574"/>
            <a:ext cx="8424936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An organisation of the Uniting Church in Australia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Leading provider of senior services across Victoria and Tasmania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Over 2,500 staff and 700 volunteers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Supports more than 7,000 people through services including independent and assisted living, home care, social support and therapy programs, respite and residential aged care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Tx/>
              <a:buBlip>
                <a:blip r:embed="rId2"/>
              </a:buBlip>
            </a:pPr>
            <a:r>
              <a:rPr lang="en-AU" sz="2150" dirty="0" smtClean="0"/>
              <a:t>Vision: to be a creative leader enabling communities to age well and individuals to live to their potential</a:t>
            </a:r>
          </a:p>
        </p:txBody>
      </p:sp>
    </p:spTree>
    <p:extLst>
      <p:ext uri="{BB962C8B-B14F-4D97-AF65-F5344CB8AC3E}">
        <p14:creationId xmlns:p14="http://schemas.microsoft.com/office/powerpoint/2010/main" val="627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51520" y="2931790"/>
            <a:ext cx="3816350" cy="1916454"/>
          </a:xfrm>
          <a:solidFill>
            <a:schemeClr val="tx2"/>
          </a:solidFill>
        </p:spPr>
        <p:txBody>
          <a:bodyPr lIns="252000" tIns="108000" bIns="144000">
            <a:sp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A different approach to ageing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17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51520" y="3003798"/>
            <a:ext cx="3816350" cy="1916454"/>
          </a:xfrm>
          <a:solidFill>
            <a:schemeClr val="tx2"/>
          </a:solidFill>
        </p:spPr>
        <p:txBody>
          <a:bodyPr lIns="252000" tIns="108000" bIns="144000">
            <a:sp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AU" dirty="0" smtClean="0"/>
              <a:t>A different approach to ageing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17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10" y="4371950"/>
            <a:ext cx="1346370" cy="5847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39" y="4468355"/>
            <a:ext cx="2432045" cy="5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6" r:id="rId8"/>
    <p:sldLayoutId id="2147483660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Tx/>
        <a:buBlip>
          <a:blip r:embed="rId13"/>
        </a:buBlip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c4ycy08p1e5ew21/Age%20Well%20Sunday%20Download.mp4?dl=0" TargetMode="External"/><Relationship Id="rId2" Type="http://schemas.openxmlformats.org/officeDocument/2006/relationships/hyperlink" Target="https://youtu.be/hY6s7goZdW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-20537"/>
            <a:ext cx="5832648" cy="3528391"/>
          </a:xfrm>
        </p:spPr>
        <p:txBody>
          <a:bodyPr/>
          <a:lstStyle/>
          <a:p>
            <a:r>
              <a:rPr lang="en-AU" dirty="0" err="1" smtClean="0"/>
              <a:t>AgeWell</a:t>
            </a:r>
            <a:r>
              <a:rPr lang="en-AU" dirty="0" smtClean="0"/>
              <a:t> Sunday Worship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Sunday 14 October 2018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371850"/>
            <a:ext cx="2376264" cy="590953"/>
          </a:xfrm>
        </p:spPr>
      </p:pic>
    </p:spTree>
    <p:extLst>
      <p:ext uri="{BB962C8B-B14F-4D97-AF65-F5344CB8AC3E}">
        <p14:creationId xmlns:p14="http://schemas.microsoft.com/office/powerpoint/2010/main" val="18813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Play video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YouTube:</a:t>
            </a:r>
            <a:r>
              <a:rPr lang="en-AU" dirty="0"/>
              <a:t/>
            </a:r>
            <a:br>
              <a:rPr lang="en-AU" dirty="0"/>
            </a:br>
            <a:r>
              <a:rPr lang="en-AU" sz="2400" dirty="0">
                <a:hlinkClick r:id="rId2"/>
              </a:rPr>
              <a:t>https://</a:t>
            </a:r>
            <a:r>
              <a:rPr lang="en-AU" sz="2400" dirty="0" smtClean="0">
                <a:hlinkClick r:id="rId2"/>
              </a:rPr>
              <a:t>youtu.be/hY6s7goZdWw</a:t>
            </a:r>
            <a:r>
              <a:rPr lang="en-AU" sz="2400" dirty="0" smtClean="0"/>
              <a:t> </a:t>
            </a:r>
            <a:endParaRPr lang="en-AU" sz="1600" u="sng" dirty="0" smtClean="0"/>
          </a:p>
          <a:p>
            <a:r>
              <a:rPr lang="en-AU" dirty="0"/>
              <a:t>Download:</a:t>
            </a: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>
                <a:hlinkClick r:id="rId3"/>
              </a:rPr>
              <a:t>https://</a:t>
            </a:r>
            <a:r>
              <a:rPr lang="en-AU" sz="2000" dirty="0" smtClean="0">
                <a:hlinkClick r:id="rId3"/>
              </a:rPr>
              <a:t>www.dropbox.com/s/c4ycy08p1e5ew21/Age%20Well%20Sunday%20Download.mp4?dl=0</a:t>
            </a:r>
            <a:r>
              <a:rPr lang="en-AU" sz="2000" dirty="0" smtClean="0"/>
              <a:t> </a:t>
            </a:r>
            <a:endParaRPr lang="en-AU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6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pPr marL="0" indent="0" algn="ctr">
              <a:buNone/>
            </a:pPr>
            <a:r>
              <a:rPr lang="en-AU" b="1" dirty="0" smtClean="0"/>
              <a:t>Hymn 209</a:t>
            </a:r>
            <a:endParaRPr lang="en-AU" b="1" dirty="0"/>
          </a:p>
          <a:p>
            <a:pPr marL="0" indent="0" algn="ctr">
              <a:buNone/>
            </a:pPr>
            <a:r>
              <a:rPr lang="en-AU" dirty="0"/>
              <a:t>And can it be that I should gain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46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Offering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dirty="0">
                <a:latin typeface="+mj-lt"/>
              </a:rPr>
              <a:t>Offertory Prayer</a:t>
            </a:r>
          </a:p>
          <a:p>
            <a:pPr marL="0" indent="0" algn="ctr">
              <a:buNone/>
            </a:pPr>
            <a:r>
              <a:rPr lang="en-AU" dirty="0" smtClean="0">
                <a:latin typeface="+mn-lt"/>
              </a:rPr>
              <a:t>We dedicate </a:t>
            </a:r>
            <a:r>
              <a:rPr lang="en-AU" dirty="0">
                <a:latin typeface="+mn-lt"/>
              </a:rPr>
              <a:t>this money (and these gifts), Lord, for the work of your church, asking that you use all that we have and all that we are in your service</a:t>
            </a:r>
            <a:r>
              <a:rPr lang="en-AU" dirty="0" smtClean="0">
                <a:latin typeface="+mn-lt"/>
              </a:rPr>
              <a:t>.  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Amen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4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3147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>
                <a:solidFill>
                  <a:schemeClr val="bg1"/>
                </a:solidFill>
              </a:rPr>
              <a:t>We </a:t>
            </a:r>
            <a:r>
              <a:rPr lang="en-AU" b="1" dirty="0">
                <a:solidFill>
                  <a:schemeClr val="bg1"/>
                </a:solidFill>
              </a:rPr>
              <a:t>share </a:t>
            </a:r>
            <a:r>
              <a:rPr lang="en-AU" b="1" dirty="0" smtClean="0">
                <a:solidFill>
                  <a:schemeClr val="bg1"/>
                </a:solidFill>
              </a:rPr>
              <a:t>our </a:t>
            </a:r>
            <a:r>
              <a:rPr lang="en-AU" b="1" dirty="0">
                <a:solidFill>
                  <a:schemeClr val="bg1"/>
                </a:solidFill>
              </a:rPr>
              <a:t>n</a:t>
            </a:r>
            <a:r>
              <a:rPr lang="en-AU" b="1" dirty="0" smtClean="0">
                <a:solidFill>
                  <a:schemeClr val="bg1"/>
                </a:solidFill>
              </a:rPr>
              <a:t>ews</a:t>
            </a:r>
            <a:r>
              <a:rPr lang="en-AU" b="1" dirty="0">
                <a:solidFill>
                  <a:schemeClr val="bg1"/>
                </a:solidFill>
              </a:rPr>
              <a:t>, </a:t>
            </a:r>
            <a:r>
              <a:rPr lang="en-AU" b="1" dirty="0" smtClean="0">
                <a:solidFill>
                  <a:schemeClr val="bg1"/>
                </a:solidFill>
              </a:rPr>
              <a:t>joys </a:t>
            </a:r>
            <a:r>
              <a:rPr lang="en-AU" b="1" dirty="0">
                <a:solidFill>
                  <a:schemeClr val="bg1"/>
                </a:solidFill>
              </a:rPr>
              <a:t>and c</a:t>
            </a:r>
            <a:r>
              <a:rPr lang="en-AU" b="1" dirty="0" smtClean="0">
                <a:solidFill>
                  <a:schemeClr val="bg1"/>
                </a:solidFill>
              </a:rPr>
              <a:t>oncerns</a:t>
            </a:r>
            <a:br>
              <a:rPr lang="en-AU" b="1" dirty="0" smtClean="0">
                <a:solidFill>
                  <a:schemeClr val="bg1"/>
                </a:solidFill>
              </a:rPr>
            </a:br>
            <a:endParaRPr lang="en-A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bg1"/>
                </a:solidFill>
              </a:rPr>
              <a:t>Prayers of the People</a:t>
            </a:r>
          </a:p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</a:rPr>
              <a:t>Leader: Lord of all ages</a:t>
            </a:r>
            <a:endParaRPr lang="en-A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dirty="0" smtClean="0">
                <a:solidFill>
                  <a:schemeClr val="bg1"/>
                </a:solidFill>
                <a:latin typeface="+mj-lt"/>
              </a:rPr>
              <a:t>Response: Hear </a:t>
            </a:r>
            <a:r>
              <a:rPr lang="en-AU" dirty="0">
                <a:solidFill>
                  <a:schemeClr val="bg1"/>
                </a:solidFill>
                <a:latin typeface="+mj-lt"/>
              </a:rPr>
              <a:t>our prayer.</a:t>
            </a:r>
          </a:p>
        </p:txBody>
      </p:sp>
    </p:spTree>
    <p:extLst>
      <p:ext uri="{BB962C8B-B14F-4D97-AF65-F5344CB8AC3E}">
        <p14:creationId xmlns:p14="http://schemas.microsoft.com/office/powerpoint/2010/main" val="14791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>
                <a:latin typeface="+mj-lt"/>
              </a:rPr>
              <a:t>The Lord’s Prayer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Our Father in heaven,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hallowed be your name,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your kingdom come,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your will be done on earth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as in heaven.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Give us today our daily bread.</a:t>
            </a:r>
          </a:p>
        </p:txBody>
      </p:sp>
    </p:spTree>
    <p:extLst>
      <p:ext uri="{BB962C8B-B14F-4D97-AF65-F5344CB8AC3E}">
        <p14:creationId xmlns:p14="http://schemas.microsoft.com/office/powerpoint/2010/main" val="14141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Forgive us our sins as we forgive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those who sin against us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AU" sz="1200" b="1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Save us from the time of trial,</a:t>
            </a: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deliver us from evil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AU" sz="12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For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the kingdom,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the power and the glory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are yours now and forever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0" indent="0" algn="ctr">
              <a:buNone/>
            </a:pPr>
            <a:endParaRPr lang="en-AU" sz="13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5917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1800" dirty="0" smtClean="0"/>
              <a:t/>
            </a:r>
            <a:br>
              <a:rPr lang="en-AU" sz="1800" dirty="0" smtClean="0"/>
            </a:br>
            <a:endParaRPr lang="en-AU" sz="1800" dirty="0"/>
          </a:p>
          <a:p>
            <a:pPr marL="0" indent="0" algn="ctr">
              <a:buNone/>
            </a:pPr>
            <a:r>
              <a:rPr lang="en-AU" b="1" dirty="0" smtClean="0"/>
              <a:t>Hymn 315</a:t>
            </a:r>
            <a:endParaRPr lang="en-AU" b="1" dirty="0"/>
          </a:p>
          <a:p>
            <a:pPr marL="0" indent="0" algn="ctr">
              <a:buNone/>
            </a:pPr>
            <a:r>
              <a:rPr lang="en-US" dirty="0"/>
              <a:t>Mine eyes have seen the glory of the coming of the Lord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96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800" b="1" dirty="0"/>
              <a:t>Word of Mission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sz="2800" b="1" dirty="0"/>
              <a:t>Blessing</a:t>
            </a:r>
          </a:p>
          <a:p>
            <a:pPr marL="0" indent="0" algn="ctr">
              <a:buNone/>
            </a:pPr>
            <a:r>
              <a:rPr lang="en-AU" dirty="0"/>
              <a:t> </a:t>
            </a:r>
          </a:p>
          <a:p>
            <a:pPr marL="0" indent="0" algn="ctr">
              <a:buNone/>
            </a:pPr>
            <a:r>
              <a:rPr lang="en-AU" sz="2800" b="1" dirty="0"/>
              <a:t>Dismissal</a:t>
            </a:r>
          </a:p>
          <a:p>
            <a:pPr marL="0" indent="0" algn="ctr">
              <a:buNone/>
            </a:pPr>
            <a:r>
              <a:rPr lang="en-AU" dirty="0"/>
              <a:t>Go in peace to love and serve the </a:t>
            </a:r>
            <a:r>
              <a:rPr lang="en-AU" dirty="0" smtClean="0"/>
              <a:t>Lord</a:t>
            </a:r>
            <a:br>
              <a:rPr lang="en-AU" dirty="0" smtClean="0"/>
            </a:br>
            <a:r>
              <a:rPr lang="en-AU" b="1" dirty="0" smtClean="0">
                <a:solidFill>
                  <a:schemeClr val="tx2"/>
                </a:solidFill>
                <a:latin typeface="+mn-lt"/>
              </a:rPr>
              <a:t>In the name of Christ.  Amen</a:t>
            </a:r>
            <a:endParaRPr lang="en-AU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8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pPr marL="0" indent="0" algn="ctr">
              <a:buNone/>
            </a:pPr>
            <a:r>
              <a:rPr lang="en-AU" b="1" dirty="0" smtClean="0"/>
              <a:t>Hymn 781</a:t>
            </a:r>
            <a:endParaRPr lang="en-AU" b="1" dirty="0"/>
          </a:p>
          <a:p>
            <a:pPr marL="0" indent="0" algn="ctr">
              <a:buNone/>
            </a:pPr>
            <a:r>
              <a:rPr lang="en-AU" dirty="0" smtClean="0"/>
              <a:t>Father, bless us as we go.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40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83918"/>
            <a:ext cx="9144000" cy="105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3003798"/>
            <a:ext cx="3816350" cy="1916454"/>
          </a:xfrm>
        </p:spPr>
        <p:txBody>
          <a:bodyPr/>
          <a:lstStyle/>
          <a:p>
            <a:r>
              <a:rPr lang="en-AU" dirty="0" smtClean="0"/>
              <a:t>Please join us for refreshments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10" y="4371950"/>
            <a:ext cx="1346370" cy="584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370665"/>
            <a:ext cx="2340892" cy="5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AU" sz="4000" b="1" dirty="0"/>
              <a:t>The Call to </a:t>
            </a:r>
            <a:r>
              <a:rPr lang="en-AU" sz="4000" b="1" dirty="0" smtClean="0"/>
              <a:t>Worship</a:t>
            </a:r>
          </a:p>
          <a:p>
            <a:pPr marL="0" indent="0" algn="ctr">
              <a:buNone/>
            </a:pPr>
            <a:r>
              <a:rPr lang="en-AU" dirty="0" smtClean="0"/>
              <a:t>Leader: Through our lives, we celebrate life.</a:t>
            </a:r>
          </a:p>
          <a:p>
            <a:pPr marL="0" indent="0" algn="ctr">
              <a:buNone/>
            </a:pPr>
            <a:r>
              <a:rPr lang="en-AU" dirty="0" smtClean="0"/>
              <a:t>Response: </a:t>
            </a:r>
            <a:r>
              <a:rPr lang="en-AU" b="1" dirty="0" smtClean="0">
                <a:solidFill>
                  <a:schemeClr val="accent3"/>
                </a:solidFill>
              </a:rPr>
              <a:t>Let us praise God for the gift of life.</a:t>
            </a:r>
            <a:endParaRPr lang="en-AU" b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b="1" dirty="0"/>
              <a:t>Opening Prayer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b="1" dirty="0"/>
              <a:t>Greeting</a:t>
            </a:r>
          </a:p>
          <a:p>
            <a:pPr marL="0" indent="0" algn="ctr">
              <a:buNone/>
            </a:pPr>
            <a:r>
              <a:rPr lang="en-AU" dirty="0"/>
              <a:t>The Lord be with you;</a:t>
            </a:r>
          </a:p>
          <a:p>
            <a:pPr marL="0" indent="0" algn="ctr">
              <a:buNone/>
            </a:pPr>
            <a:r>
              <a:rPr lang="en-AU" b="1" dirty="0" smtClean="0">
                <a:solidFill>
                  <a:srgbClr val="5E56A5"/>
                </a:solidFill>
                <a:latin typeface="+mn-lt"/>
              </a:rPr>
              <a:t>And </a:t>
            </a:r>
            <a:r>
              <a:rPr lang="en-AU" b="1" dirty="0">
                <a:solidFill>
                  <a:srgbClr val="5E56A5"/>
                </a:solidFill>
                <a:latin typeface="+mn-lt"/>
              </a:rPr>
              <a:t>also with you.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b="1" dirty="0"/>
              <a:t>Welcome and Introduction</a:t>
            </a:r>
          </a:p>
        </p:txBody>
      </p:sp>
    </p:spTree>
    <p:extLst>
      <p:ext uri="{BB962C8B-B14F-4D97-AF65-F5344CB8AC3E}">
        <p14:creationId xmlns:p14="http://schemas.microsoft.com/office/powerpoint/2010/main" val="20989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marL="0" indent="0" algn="ctr">
              <a:buNone/>
            </a:pPr>
            <a:r>
              <a:rPr lang="en-AU" b="1" dirty="0" smtClean="0"/>
              <a:t>Hymn 154</a:t>
            </a:r>
          </a:p>
          <a:p>
            <a:pPr marL="0" indent="0" algn="ctr">
              <a:buNone/>
            </a:pPr>
            <a:r>
              <a:rPr lang="en-AU" dirty="0" smtClean="0"/>
              <a:t>Great </a:t>
            </a:r>
            <a:r>
              <a:rPr lang="en-AU" dirty="0"/>
              <a:t>is your faithfulness</a:t>
            </a:r>
          </a:p>
        </p:txBody>
      </p:sp>
    </p:spTree>
    <p:extLst>
      <p:ext uri="{BB962C8B-B14F-4D97-AF65-F5344CB8AC3E}">
        <p14:creationId xmlns:p14="http://schemas.microsoft.com/office/powerpoint/2010/main" val="15049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800" b="1" dirty="0"/>
              <a:t>Prayers of </a:t>
            </a:r>
            <a:r>
              <a:rPr lang="en-AU" sz="2800" b="1" dirty="0" smtClean="0"/>
              <a:t>Adoration</a:t>
            </a:r>
          </a:p>
          <a:p>
            <a:pPr marL="0" indent="0" algn="ctr">
              <a:buNone/>
            </a:pPr>
            <a:endParaRPr lang="en-AU" sz="1100" b="1" dirty="0"/>
          </a:p>
          <a:p>
            <a:pPr marL="0" indent="0" algn="ctr">
              <a:buNone/>
            </a:pPr>
            <a:r>
              <a:rPr lang="en-AU" sz="2800" b="1" dirty="0" smtClean="0"/>
              <a:t>Prayers of Thanksgiving</a:t>
            </a:r>
          </a:p>
          <a:p>
            <a:pPr marL="0" indent="0" algn="ctr">
              <a:buNone/>
            </a:pPr>
            <a:endParaRPr lang="en-AU" sz="1100" b="1" dirty="0"/>
          </a:p>
          <a:p>
            <a:pPr marL="0" indent="0" algn="ctr">
              <a:buNone/>
            </a:pPr>
            <a:r>
              <a:rPr lang="en-AU" sz="2800" b="1" dirty="0"/>
              <a:t>Prayers of Confession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latin typeface="+mn-lt"/>
              </a:rPr>
              <a:t>1</a:t>
            </a:r>
            <a:r>
              <a:rPr lang="en-US" sz="1400" baseline="30000" dirty="0" smtClean="0">
                <a:latin typeface="+mn-lt"/>
              </a:rPr>
              <a:t>st</a:t>
            </a:r>
            <a:r>
              <a:rPr lang="en-US" sz="1400" dirty="0" smtClean="0">
                <a:latin typeface="+mn-lt"/>
              </a:rPr>
              <a:t> Response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Forgive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us when we close our ears to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our older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people</a:t>
            </a:r>
            <a:r>
              <a:rPr lang="en-AU" sz="24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en-AU" sz="24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nd</a:t>
            </a:r>
            <a:r>
              <a:rPr lang="en-US" sz="1400" dirty="0" smtClean="0">
                <a:latin typeface="+mn-lt"/>
              </a:rPr>
              <a:t> Response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Forgive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us when we participate in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unjust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allocation of resources</a:t>
            </a:r>
            <a:r>
              <a:rPr lang="en-AU" sz="24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en-AU" sz="2400" b="1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rd</a:t>
            </a:r>
            <a:r>
              <a:rPr lang="en-US" sz="1400" dirty="0" smtClean="0">
                <a:latin typeface="+mn-lt"/>
              </a:rPr>
              <a:t> Response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Forgive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us when we fail to notice and act</a:t>
            </a:r>
            <a:r>
              <a:rPr lang="en-AU" sz="24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en-AU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3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178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/>
              <a:t>The Declaration of Forgiveness</a:t>
            </a:r>
          </a:p>
          <a:p>
            <a:pPr marL="0" indent="0" algn="ctr">
              <a:buNone/>
            </a:pPr>
            <a:r>
              <a:rPr lang="en-AU" dirty="0" smtClean="0"/>
              <a:t>…</a:t>
            </a:r>
            <a:r>
              <a:rPr lang="en-AU" dirty="0"/>
              <a:t>Hear then Christ’s words of grace to us.</a:t>
            </a:r>
            <a:br>
              <a:rPr lang="en-AU" dirty="0"/>
            </a:br>
            <a:r>
              <a:rPr lang="en-AU" dirty="0"/>
              <a:t> “Your sins are forgiven”</a:t>
            </a:r>
            <a:endParaRPr lang="en-AU" dirty="0" smtClean="0"/>
          </a:p>
          <a:p>
            <a:pPr marL="0" indent="0" algn="ctr">
              <a:buNone/>
            </a:pPr>
            <a:r>
              <a:rPr lang="en-AU" b="1" dirty="0" smtClean="0">
                <a:solidFill>
                  <a:schemeClr val="tx2"/>
                </a:solidFill>
                <a:latin typeface="+mn-lt"/>
              </a:rPr>
              <a:t>Thanks </a:t>
            </a:r>
            <a:r>
              <a:rPr lang="en-AU" b="1" dirty="0">
                <a:solidFill>
                  <a:schemeClr val="tx2"/>
                </a:solidFill>
                <a:latin typeface="+mn-lt"/>
              </a:rPr>
              <a:t>be to God</a:t>
            </a:r>
            <a:r>
              <a:rPr lang="en-AU" b="1" dirty="0" smtClean="0">
                <a:solidFill>
                  <a:schemeClr val="tx2"/>
                </a:solidFill>
                <a:latin typeface="+mn-lt"/>
              </a:rPr>
              <a:t>!</a:t>
            </a:r>
            <a:endParaRPr lang="en-AU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3147814"/>
            <a:ext cx="3816424" cy="1731788"/>
          </a:xfrm>
        </p:spPr>
        <p:txBody>
          <a:bodyPr/>
          <a:lstStyle/>
          <a:p>
            <a:r>
              <a:rPr lang="en-AU" sz="3200" dirty="0" smtClean="0"/>
              <a:t>Creating our history of the last 100 years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181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4114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sz="1800" dirty="0"/>
          </a:p>
          <a:p>
            <a:pPr marL="0" indent="0" algn="ctr">
              <a:buNone/>
            </a:pPr>
            <a:r>
              <a:rPr lang="en-AU" b="1" dirty="0" smtClean="0"/>
              <a:t>Hymn 256 </a:t>
            </a:r>
            <a:endParaRPr lang="en-AU" b="1" dirty="0"/>
          </a:p>
          <a:p>
            <a:pPr marL="0" indent="0" algn="ctr">
              <a:buNone/>
            </a:pPr>
            <a:r>
              <a:rPr lang="en-AU" dirty="0"/>
              <a:t>From heaven you came, helpless </a:t>
            </a:r>
            <a:r>
              <a:rPr lang="en-AU" dirty="0" smtClean="0"/>
              <a:t>babe.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5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7534"/>
            <a:ext cx="8229600" cy="37545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4000" dirty="0"/>
              <a:t>Bible </a:t>
            </a:r>
            <a:r>
              <a:rPr lang="en-AU" sz="4000" dirty="0" smtClean="0"/>
              <a:t>Readings</a:t>
            </a:r>
            <a:endParaRPr lang="en-AU" sz="4000" dirty="0"/>
          </a:p>
          <a:p>
            <a:pPr marL="0" indent="0" algn="ctr">
              <a:buNone/>
            </a:pPr>
            <a:r>
              <a:rPr lang="en-AU" sz="4000" b="1" dirty="0" smtClean="0"/>
              <a:t>1 Timothy 5:1-5</a:t>
            </a:r>
          </a:p>
          <a:p>
            <a:pPr marL="0" indent="0" algn="ctr">
              <a:buNone/>
            </a:pPr>
            <a:r>
              <a:rPr lang="en-AU" sz="4000" b="1" dirty="0" smtClean="0"/>
              <a:t>Mark 10:17-31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This </a:t>
            </a:r>
            <a:r>
              <a:rPr lang="en-AU" dirty="0"/>
              <a:t>is the </a:t>
            </a:r>
            <a:r>
              <a:rPr lang="en-AU" dirty="0" smtClean="0"/>
              <a:t>Gospel of our Lord</a:t>
            </a:r>
            <a:r>
              <a:rPr lang="en-AU" dirty="0"/>
              <a:t>: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 smtClean="0">
                <a:solidFill>
                  <a:schemeClr val="tx2"/>
                </a:solidFill>
              </a:rPr>
              <a:t>Praise to you, Lord Jesus Christ!</a:t>
            </a:r>
            <a:endParaRPr lang="en-A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2931790"/>
            <a:ext cx="3816350" cy="1978010"/>
          </a:xfrm>
        </p:spPr>
        <p:txBody>
          <a:bodyPr/>
          <a:lstStyle/>
          <a:p>
            <a:r>
              <a:rPr lang="en-AU" sz="2800" dirty="0" smtClean="0"/>
              <a:t>Uniting AgeWell – treating our older people like family.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703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eWell Colours">
      <a:dk1>
        <a:sysClr val="windowText" lastClr="000000"/>
      </a:dk1>
      <a:lt1>
        <a:srgbClr val="FFFFFF"/>
      </a:lt1>
      <a:dk2>
        <a:srgbClr val="5E56A5"/>
      </a:dk2>
      <a:lt2>
        <a:srgbClr val="C7C8CA"/>
      </a:lt2>
      <a:accent1>
        <a:srgbClr val="B6B6DB"/>
      </a:accent1>
      <a:accent2>
        <a:srgbClr val="8D89C2"/>
      </a:accent2>
      <a:accent3>
        <a:srgbClr val="5E56A5"/>
      </a:accent3>
      <a:accent4>
        <a:srgbClr val="8064A2"/>
      </a:accent4>
      <a:accent5>
        <a:srgbClr val="7ABC4C"/>
      </a:accent5>
      <a:accent6>
        <a:srgbClr val="434345"/>
      </a:accent6>
      <a:hlink>
        <a:srgbClr val="8A8C8E"/>
      </a:hlink>
      <a:folHlink>
        <a:srgbClr val="C7C8CA"/>
      </a:folHlink>
    </a:clrScheme>
    <a:fontScheme name="UA Arial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963DDFBAE5341A6B561D4C7471B11" ma:contentTypeVersion="1" ma:contentTypeDescription="Create a new document." ma:contentTypeScope="" ma:versionID="2ec3189ab96d239bc738eb6def8987b7">
  <xsd:schema xmlns:xsd="http://www.w3.org/2001/XMLSchema" xmlns:xs="http://www.w3.org/2001/XMLSchema" xmlns:p="http://schemas.microsoft.com/office/2006/metadata/properties" xmlns:ns1="http://schemas.microsoft.com/sharepoint/v3" xmlns:ns2="94cb2bd4-08d4-4a6b-a133-2e921e7b9bbc" targetNamespace="http://schemas.microsoft.com/office/2006/metadata/properties" ma:root="true" ma:fieldsID="8301c8d2052c125cd8b1ba5ac920a6aa" ns1:_="" ns2:_="">
    <xsd:import namespace="http://schemas.microsoft.com/sharepoint/v3"/>
    <xsd:import namespace="94cb2bd4-08d4-4a6b-a133-2e921e7b9bbc"/>
    <xsd:element name="properties">
      <xsd:complexType>
        <xsd:sequence>
          <xsd:element name="documentManagement">
            <xsd:complexType>
              <xsd:all>
                <xsd:element ref="ns2:Add_x0020_to_x0020_forms" minOccurs="0"/>
                <xsd:element ref="ns1:PublishingStartDate" minOccurs="0"/>
                <xsd:element ref="ns1:PublishingExpirationDate" minOccurs="0"/>
                <xsd:element ref="ns2:Communication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5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b2bd4-08d4-4a6b-a133-2e921e7b9bbc" elementFormDefault="qualified">
    <xsd:import namespace="http://schemas.microsoft.com/office/2006/documentManagement/types"/>
    <xsd:import namespace="http://schemas.microsoft.com/office/infopath/2007/PartnerControls"/>
    <xsd:element name="Add_x0020_to_x0020_forms" ma:index="2" nillable="true" ma:displayName="Add to Forms" ma:default="Forms" ma:description="Select to include document in A-Z forms query" ma:internalName="Add_x0020_to_x0020_form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orms"/>
                  </xsd:restriction>
                </xsd:simpleType>
              </xsd:element>
            </xsd:sequence>
          </xsd:extension>
        </xsd:complexContent>
      </xsd:complexType>
    </xsd:element>
    <xsd:element name="Communication_x0020_Type" ma:index="11" ma:displayName="Communication Type" ma:default="Other" ma:description="Type of Publication" ma:format="Dropdown" ma:internalName="Communication_x0020_Type">
      <xsd:simpleType>
        <xsd:restriction base="dms:Choice">
          <xsd:enumeration value="Annual Report"/>
          <xsd:enumeration value="Article"/>
          <xsd:enumeration value="Brochure"/>
          <xsd:enumeration value="DoveTale"/>
          <xsd:enumeration value="Flyer"/>
          <xsd:enumeration value="Form"/>
          <xsd:enumeration value="Memo"/>
          <xsd:enumeration value="Other"/>
          <xsd:enumeration value="Other Newsletters"/>
          <xsd:enumeration value="Policy"/>
          <xsd:enumeration value="Practice Standard"/>
          <xsd:enumeration value="Policy and Practice Standard"/>
          <xsd:enumeration value="Presentations"/>
          <xsd:enumeration value="NA"/>
          <xsd:enumeration value="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unication_x0020_Type xmlns="94cb2bd4-08d4-4a6b-a133-2e921e7b9bbc">Templates</Communication_x0020_Type>
    <PublishingExpirationDate xmlns="http://schemas.microsoft.com/sharepoint/v3" xsi:nil="true"/>
    <PublishingStartDate xmlns="http://schemas.microsoft.com/sharepoint/v3" xsi:nil="true"/>
    <Add_x0020_to_x0020_forms xmlns="94cb2bd4-08d4-4a6b-a133-2e921e7b9bbc">
      <Value>Forms</Value>
    </Add_x0020_to_x0020_forms>
  </documentManagement>
</p:properties>
</file>

<file path=customXml/itemProps1.xml><?xml version="1.0" encoding="utf-8"?>
<ds:datastoreItem xmlns:ds="http://schemas.openxmlformats.org/officeDocument/2006/customXml" ds:itemID="{428D29F8-F95F-4521-8F45-8DE387EAC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cb2bd4-08d4-4a6b-a133-2e921e7b9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9FDD5E-A67C-47B2-BB74-FA1E12960E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2AAA81-0F10-4DD3-B5A0-2F4CF4649CEE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purl.org/dc/dcmitype/"/>
    <ds:schemaRef ds:uri="94cb2bd4-08d4-4a6b-a133-2e921e7b9bbc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245</Words>
  <Application>Microsoft Office PowerPoint</Application>
  <PresentationFormat>On-screen Show (16:9)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Office Theme</vt:lpstr>
      <vt:lpstr>AgeWell Sunday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Play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Uniting Church Synod of Victoria and Tasmania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 Powerpoint Template 2016 (WS)</dc:title>
  <dc:creator>Andrew Taylor</dc:creator>
  <cp:lastModifiedBy>Andrew Taylor</cp:lastModifiedBy>
  <cp:revision>201</cp:revision>
  <cp:lastPrinted>2017-03-19T23:40:41Z</cp:lastPrinted>
  <dcterms:created xsi:type="dcterms:W3CDTF">2016-02-16T22:37:48Z</dcterms:created>
  <dcterms:modified xsi:type="dcterms:W3CDTF">2018-10-09T02:01:46Z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0x010100D2C963DDFBAE5341A6B561D4C7471B11</vt:lpwstr>
  </property>
</Properties>
</file>